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6" r:id="rId3"/>
    <p:sldId id="258" r:id="rId4"/>
    <p:sldId id="261" r:id="rId5"/>
    <p:sldId id="259" r:id="rId6"/>
    <p:sldId id="262" r:id="rId7"/>
    <p:sldId id="263" r:id="rId8"/>
    <p:sldId id="264"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64"/>
  </p:normalViewPr>
  <p:slideViewPr>
    <p:cSldViewPr snapToGrid="0">
      <p:cViewPr varScale="1">
        <p:scale>
          <a:sx n="97" d="100"/>
          <a:sy n="97" d="100"/>
        </p:scale>
        <p:origin x="5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32CB1-AA5E-A082-0E96-187C5CE147CF}"/>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45E4A05-0893-3EC7-9E5A-36642D00ED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F5FC7D2-2953-7671-80BF-941984E94098}"/>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5" name="Pladsholder til sidefod 4">
            <a:extLst>
              <a:ext uri="{FF2B5EF4-FFF2-40B4-BE49-F238E27FC236}">
                <a16:creationId xmlns:a16="http://schemas.microsoft.com/office/drawing/2014/main" id="{6755E0E1-E8FF-15A9-7181-24788111AD8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3A887DB-F9E5-FC6F-BE84-657359705ECB}"/>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108944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536BEE-400D-5CDF-59B2-17C2FA01CD4C}"/>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6C3484AA-65BB-7007-C865-15D53A81BF70}"/>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CC15EAC-FED7-3822-B25A-436FFA958FE7}"/>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5" name="Pladsholder til sidefod 4">
            <a:extLst>
              <a:ext uri="{FF2B5EF4-FFF2-40B4-BE49-F238E27FC236}">
                <a16:creationId xmlns:a16="http://schemas.microsoft.com/office/drawing/2014/main" id="{ECFCB22B-05CA-D7BE-AE97-69EEF83A6EC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E5D73C6-873A-DCBA-B309-83142A5742A2}"/>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15659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50D0A86-C0E0-4DEE-6616-D254EF6F32D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8E780B31-B35C-BF34-A353-342B8D927B9E}"/>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86209A6-5B70-FCCE-57E0-1AF3F0FE896D}"/>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5" name="Pladsholder til sidefod 4">
            <a:extLst>
              <a:ext uri="{FF2B5EF4-FFF2-40B4-BE49-F238E27FC236}">
                <a16:creationId xmlns:a16="http://schemas.microsoft.com/office/drawing/2014/main" id="{9E9079CC-CD05-5986-C5C3-C2CFC03DD0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EE66003-A532-C99C-2F07-B227B44FBE1A}"/>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242093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01743-50BA-ED4E-1356-0687175DCF2F}"/>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7D5EEA1-7611-7487-279B-D37142C0195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3657C83-1629-E218-738C-533828292B50}"/>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5" name="Pladsholder til sidefod 4">
            <a:extLst>
              <a:ext uri="{FF2B5EF4-FFF2-40B4-BE49-F238E27FC236}">
                <a16:creationId xmlns:a16="http://schemas.microsoft.com/office/drawing/2014/main" id="{1201EA58-AE8F-5046-DF48-1B3F51E9768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DD8D16-7736-7AA3-453B-C2268B39BB1A}"/>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29697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1B28F-C226-43B1-3AB4-7B7F92B3B28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4255838-96F6-98CC-E845-2F429D3402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E7C067E-1307-3E56-B49C-673E253305A8}"/>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5" name="Pladsholder til sidefod 4">
            <a:extLst>
              <a:ext uri="{FF2B5EF4-FFF2-40B4-BE49-F238E27FC236}">
                <a16:creationId xmlns:a16="http://schemas.microsoft.com/office/drawing/2014/main" id="{CAE41F37-00F2-89C2-DE36-D9DF454E6F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400EAFC-2B72-F70B-CB7F-D4AFDF21FDBF}"/>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317582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D090D5-635C-2357-DE12-85B42040471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7AC3921-A9F0-D67E-98ED-B462D6A39C3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DF221D86-6183-1CF0-8BAE-CDE0CC403778}"/>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325691C-16CD-F2D1-E3A2-C3D8BF92E7EB}"/>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6" name="Pladsholder til sidefod 5">
            <a:extLst>
              <a:ext uri="{FF2B5EF4-FFF2-40B4-BE49-F238E27FC236}">
                <a16:creationId xmlns:a16="http://schemas.microsoft.com/office/drawing/2014/main" id="{BFFF8683-DB39-428D-6FF8-050A1BE9863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1377053-17F4-366F-0B65-A44BE232C49E}"/>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183070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C3EC5E-0921-6CA1-86C5-C018011E57E7}"/>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CFF9F294-D63D-DCDD-3FF0-B689A9E305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88ACBCE6-3FAA-4212-BE2E-65AD01A23AA7}"/>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46B00EF-BC53-69CD-B7C2-BFF725665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CAABED10-C906-85A7-93F5-E42D41409D26}"/>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45C1D0B-5B04-0E47-52A0-83AC0AC2B56F}"/>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8" name="Pladsholder til sidefod 7">
            <a:extLst>
              <a:ext uri="{FF2B5EF4-FFF2-40B4-BE49-F238E27FC236}">
                <a16:creationId xmlns:a16="http://schemas.microsoft.com/office/drawing/2014/main" id="{D6CAC6F9-E24A-9E39-7E91-86A95347559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7EDE6C8-722E-2641-D54A-772A8C0E31AD}"/>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920746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065487-83B3-A4D9-143F-173546FA25E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7E7A3BB9-ED18-B028-4523-CED84D94FFFB}"/>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4" name="Pladsholder til sidefod 3">
            <a:extLst>
              <a:ext uri="{FF2B5EF4-FFF2-40B4-BE49-F238E27FC236}">
                <a16:creationId xmlns:a16="http://schemas.microsoft.com/office/drawing/2014/main" id="{5AD416E1-A917-8233-53AC-251542DBAE81}"/>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0F836B7-6F16-513B-7A41-ED8C12566834}"/>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244739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5CF2DF1-DE93-AA9A-29CB-3B894108FA21}"/>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3" name="Pladsholder til sidefod 2">
            <a:extLst>
              <a:ext uri="{FF2B5EF4-FFF2-40B4-BE49-F238E27FC236}">
                <a16:creationId xmlns:a16="http://schemas.microsoft.com/office/drawing/2014/main" id="{4785D882-4158-1CD7-8A2A-5DF89CFE579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E08BE35-9EC7-820F-1A10-17EC796C8F02}"/>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135640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12FB59-8090-AE25-B4AC-4E7E015EC90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19E4D137-43A5-7415-BBF0-832E5E1F37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C501C6C-C560-C045-368F-85E26252C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64A2FA2-F1E4-6BC2-9884-31BD895834AE}"/>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6" name="Pladsholder til sidefod 5">
            <a:extLst>
              <a:ext uri="{FF2B5EF4-FFF2-40B4-BE49-F238E27FC236}">
                <a16:creationId xmlns:a16="http://schemas.microsoft.com/office/drawing/2014/main" id="{74B84D6B-AB69-620B-1027-D4531CF06E8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8C1ECA6-A72E-3A55-AE9F-803A339C78CA}"/>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54446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812E4-E7E8-0A69-054A-8FBC5967266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680A0E00-5FA1-CB37-F6A0-705284DA6B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E6DEA8DB-C1FF-789E-2BED-985E6BF09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D4A21FF-FA70-A4CD-1F88-A99F55D7F2E9}"/>
              </a:ext>
            </a:extLst>
          </p:cNvPr>
          <p:cNvSpPr>
            <a:spLocks noGrp="1"/>
          </p:cNvSpPr>
          <p:nvPr>
            <p:ph type="dt" sz="half" idx="10"/>
          </p:nvPr>
        </p:nvSpPr>
        <p:spPr/>
        <p:txBody>
          <a:bodyPr/>
          <a:lstStyle/>
          <a:p>
            <a:fld id="{7FD93FB5-D2A2-0742-9FAA-91ECB1DCFF2A}" type="datetimeFigureOut">
              <a:rPr lang="da-DK" smtClean="0"/>
              <a:t>05.10.2022</a:t>
            </a:fld>
            <a:endParaRPr lang="da-DK"/>
          </a:p>
        </p:txBody>
      </p:sp>
      <p:sp>
        <p:nvSpPr>
          <p:cNvPr id="6" name="Pladsholder til sidefod 5">
            <a:extLst>
              <a:ext uri="{FF2B5EF4-FFF2-40B4-BE49-F238E27FC236}">
                <a16:creationId xmlns:a16="http://schemas.microsoft.com/office/drawing/2014/main" id="{CE669B77-EB26-1460-489F-1C69667235C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EE3D1D6-AA85-5C57-6720-C8BA27547D7E}"/>
              </a:ext>
            </a:extLst>
          </p:cNvPr>
          <p:cNvSpPr>
            <a:spLocks noGrp="1"/>
          </p:cNvSpPr>
          <p:nvPr>
            <p:ph type="sldNum" sz="quarter" idx="12"/>
          </p:nvPr>
        </p:nvSpPr>
        <p:spPr/>
        <p:txBody>
          <a:bodyPr/>
          <a:lstStyle/>
          <a:p>
            <a:fld id="{F5379155-023E-6249-8614-DFF344E4BEB8}" type="slidenum">
              <a:rPr lang="da-DK" smtClean="0"/>
              <a:t>‹nr.›</a:t>
            </a:fld>
            <a:endParaRPr lang="da-DK"/>
          </a:p>
        </p:txBody>
      </p:sp>
    </p:spTree>
    <p:extLst>
      <p:ext uri="{BB962C8B-B14F-4D97-AF65-F5344CB8AC3E}">
        <p14:creationId xmlns:p14="http://schemas.microsoft.com/office/powerpoint/2010/main" val="154506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AA3FDB3-7152-D531-7251-2220C29CAD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28CFFD2-0B6E-56C9-9090-37DDED9933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FB3A0DA-5546-B195-C921-B2C95724D0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93FB5-D2A2-0742-9FAA-91ECB1DCFF2A}" type="datetimeFigureOut">
              <a:rPr lang="da-DK" smtClean="0"/>
              <a:t>05.10.2022</a:t>
            </a:fld>
            <a:endParaRPr lang="da-DK"/>
          </a:p>
        </p:txBody>
      </p:sp>
      <p:sp>
        <p:nvSpPr>
          <p:cNvPr id="5" name="Pladsholder til sidefod 4">
            <a:extLst>
              <a:ext uri="{FF2B5EF4-FFF2-40B4-BE49-F238E27FC236}">
                <a16:creationId xmlns:a16="http://schemas.microsoft.com/office/drawing/2014/main" id="{91836B83-A6CC-999F-34E5-01DD3D7583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4AACFD7-F8F9-7452-ECAF-D3DAED5B30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79155-023E-6249-8614-DFF344E4BEB8}" type="slidenum">
              <a:rPr lang="da-DK" smtClean="0"/>
              <a:t>‹nr.›</a:t>
            </a:fld>
            <a:endParaRPr lang="da-DK"/>
          </a:p>
        </p:txBody>
      </p:sp>
    </p:spTree>
    <p:extLst>
      <p:ext uri="{BB962C8B-B14F-4D97-AF65-F5344CB8AC3E}">
        <p14:creationId xmlns:p14="http://schemas.microsoft.com/office/powerpoint/2010/main" val="336803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66B3E6-B90E-6FC1-44B0-7AC6AA559B5C}"/>
              </a:ext>
            </a:extLst>
          </p:cNvPr>
          <p:cNvSpPr>
            <a:spLocks noGrp="1"/>
          </p:cNvSpPr>
          <p:nvPr>
            <p:ph type="ctrTitle"/>
          </p:nvPr>
        </p:nvSpPr>
        <p:spPr/>
        <p:txBody>
          <a:bodyPr/>
          <a:lstStyle/>
          <a:p>
            <a:r>
              <a:rPr lang="da-DK" sz="35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”Om at gå en balancegang </a:t>
            </a:r>
            <a:br>
              <a:rPr lang="da-DK" sz="35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da-DK" sz="35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seksuel dannelse på højskole”</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Undertitel 2">
            <a:extLst>
              <a:ext uri="{FF2B5EF4-FFF2-40B4-BE49-F238E27FC236}">
                <a16:creationId xmlns:a16="http://schemas.microsoft.com/office/drawing/2014/main" id="{2DA1EBEB-DEFE-C8D8-7BB4-1300A743B816}"/>
              </a:ext>
            </a:extLst>
          </p:cNvPr>
          <p:cNvSpPr>
            <a:spLocks noGrp="1"/>
          </p:cNvSpPr>
          <p:nvPr>
            <p:ph type="subTitle" idx="1"/>
          </p:nvPr>
        </p:nvSpPr>
        <p:spPr/>
        <p:txBody>
          <a:bodyPr/>
          <a:lstStyle/>
          <a:p>
            <a:r>
              <a:rPr lang="da-DK" dirty="0">
                <a:latin typeface="Calibri" panose="020F0502020204030204" pitchFamily="34" charset="0"/>
                <a:cs typeface="Times New Roman" panose="02020603050405020304" pitchFamily="18" charset="0"/>
              </a:rPr>
              <a:t>V. Joachim Adrian (Grundtvigs Højskole) og Mette Øyås Madsen (Brandbjerg Højskole)</a:t>
            </a:r>
            <a:endParaRPr lang="da-DK" dirty="0"/>
          </a:p>
        </p:txBody>
      </p:sp>
    </p:spTree>
    <p:extLst>
      <p:ext uri="{BB962C8B-B14F-4D97-AF65-F5344CB8AC3E}">
        <p14:creationId xmlns:p14="http://schemas.microsoft.com/office/powerpoint/2010/main" val="158075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A2F38-AA7A-788F-9812-61CD231EC29D}"/>
              </a:ext>
            </a:extLst>
          </p:cNvPr>
          <p:cNvSpPr>
            <a:spLocks noGrp="1"/>
          </p:cNvSpPr>
          <p:nvPr>
            <p:ph type="title"/>
          </p:nvPr>
        </p:nvSpPr>
        <p:spPr/>
        <p:txBody>
          <a:bodyPr/>
          <a:lstStyle/>
          <a:p>
            <a:r>
              <a:rPr lang="da-DK" b="1" dirty="0">
                <a:solidFill>
                  <a:srgbClr val="7030A0"/>
                </a:solidFill>
              </a:rPr>
              <a:t>WHO-definition af seksualitet</a:t>
            </a:r>
          </a:p>
        </p:txBody>
      </p:sp>
      <p:sp>
        <p:nvSpPr>
          <p:cNvPr id="3" name="Pladsholder til indhold 2">
            <a:extLst>
              <a:ext uri="{FF2B5EF4-FFF2-40B4-BE49-F238E27FC236}">
                <a16:creationId xmlns:a16="http://schemas.microsoft.com/office/drawing/2014/main" id="{20F1E149-48D4-0F6F-7DDB-820BB123D944}"/>
              </a:ext>
            </a:extLst>
          </p:cNvPr>
          <p:cNvSpPr>
            <a:spLocks noGrp="1"/>
          </p:cNvSpPr>
          <p:nvPr>
            <p:ph idx="1"/>
          </p:nvPr>
        </p:nvSpPr>
        <p:spPr/>
        <p:txBody>
          <a:bodyPr>
            <a:normAutofit/>
          </a:bodyPr>
          <a:lstStyle/>
          <a:p>
            <a:pPr marL="0" indent="0">
              <a:buNone/>
            </a:pPr>
            <a:r>
              <a:rPr lang="da-DK" sz="2500" dirty="0">
                <a:effectLst/>
                <a:latin typeface="Calibri" panose="020F0502020204030204" pitchFamily="34" charset="0"/>
                <a:ea typeface="Calibri" panose="020F0502020204030204" pitchFamily="34" charset="0"/>
              </a:rPr>
              <a:t>”Seksualitet er et centralt aspekt af den menneskelige eksistens gennem hele livet og omfatter fysisk køn, kønsidentiteter og -roller, seksuel orientering, erotik, nydelse, intimitet og forplantning. Seksualitet opleves og udtrykkes gennem tanker, fantasier, lyster, forestillinger, holdninger, værdier, adfærd, praktikker, roller og relationer. Selvom seksualitet kan omfatte alle disse dimensioner, er det ikke dem alle, der til enhver tid opleves og udtrykkes. Seksualitet er påvirket af samspillet mellem biologiske, psykologiske, sociale, økonomiske, politiske, kulturelle, etiske, juridiske, historiske, religiøse og spirituelle faktorer”. </a:t>
            </a:r>
            <a:endParaRPr lang="da-DK" sz="2500" dirty="0"/>
          </a:p>
        </p:txBody>
      </p:sp>
    </p:spTree>
    <p:extLst>
      <p:ext uri="{BB962C8B-B14F-4D97-AF65-F5344CB8AC3E}">
        <p14:creationId xmlns:p14="http://schemas.microsoft.com/office/powerpoint/2010/main" val="280876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D8FFC-8B03-DFC6-81BC-650338CE88A1}"/>
              </a:ext>
            </a:extLst>
          </p:cNvPr>
          <p:cNvSpPr>
            <a:spLocks noGrp="1"/>
          </p:cNvSpPr>
          <p:nvPr>
            <p:ph type="title"/>
          </p:nvPr>
        </p:nvSpPr>
        <p:spPr/>
        <p:txBody>
          <a:bodyPr>
            <a:normAutofit fontScale="90000"/>
          </a:bodyPr>
          <a:lstStyle/>
          <a:p>
            <a:br>
              <a:rPr lang="da-DK" sz="3900" b="1" dirty="0">
                <a:effectLst/>
                <a:latin typeface="Calibri" panose="020F0502020204030204" pitchFamily="34" charset="0"/>
                <a:ea typeface="Calibri" panose="020F0502020204030204" pitchFamily="34" charset="0"/>
                <a:cs typeface="Times New Roman" panose="02020603050405020304" pitchFamily="18" charset="0"/>
              </a:rPr>
            </a:br>
            <a:br>
              <a:rPr lang="da-DK" sz="3900" b="1" dirty="0">
                <a:effectLst/>
                <a:latin typeface="Calibri" panose="020F0502020204030204" pitchFamily="34" charset="0"/>
                <a:ea typeface="Calibri" panose="020F0502020204030204" pitchFamily="34" charset="0"/>
                <a:cs typeface="Times New Roman" panose="02020603050405020304" pitchFamily="18" charset="0"/>
              </a:rPr>
            </a:br>
            <a:r>
              <a:rPr lang="da-DK" sz="39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Fælles spilleregler for formiddagen -&gt; </a:t>
            </a:r>
            <a:r>
              <a:rPr lang="da-DK" sz="3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Gøre os umage med hinanden</a:t>
            </a:r>
            <a:br>
              <a:rPr lang="da-DK" sz="4400" b="1" dirty="0">
                <a:effectLst/>
                <a:latin typeface="Calibri" panose="020F0502020204030204" pitchFamily="34" charset="0"/>
                <a:ea typeface="Calibri" panose="020F0502020204030204" pitchFamily="34" charset="0"/>
                <a:cs typeface="Times New Roman" panose="02020603050405020304" pitchFamily="18" charset="0"/>
              </a:rPr>
            </a:br>
            <a:br>
              <a:rPr lang="da-DK" sz="44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sp>
        <p:nvSpPr>
          <p:cNvPr id="3" name="Pladsholder til indhold 2">
            <a:extLst>
              <a:ext uri="{FF2B5EF4-FFF2-40B4-BE49-F238E27FC236}">
                <a16:creationId xmlns:a16="http://schemas.microsoft.com/office/drawing/2014/main" id="{BF428386-6B13-9AC0-C4F5-013707DA0E44}"/>
              </a:ext>
            </a:extLst>
          </p:cNvPr>
          <p:cNvSpPr>
            <a:spLocks noGrp="1"/>
          </p:cNvSpPr>
          <p:nvPr>
            <p:ph idx="1"/>
          </p:nvPr>
        </p:nvSpPr>
        <p:spPr/>
        <p:txBody>
          <a:bodyPr>
            <a:normAutofit/>
          </a:bodyPr>
          <a:lstStyle/>
          <a:p>
            <a:pPr marL="0" indent="0">
              <a:buNone/>
            </a:pPr>
            <a:endParaRPr lang="da-DK"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da-DK" sz="1800" b="1" dirty="0">
                <a:effectLst/>
                <a:latin typeface="Calibri" panose="020F0502020204030204" pitchFamily="34" charset="0"/>
                <a:ea typeface="Calibri" panose="020F0502020204030204" pitchFamily="34" charset="0"/>
                <a:cs typeface="Times New Roman" panose="02020603050405020304" pitchFamily="18" charset="0"/>
              </a:rPr>
              <a:t>Mettes rolle: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r>
              <a:rPr lang="da-DK" sz="1800" dirty="0">
                <a:effectLst/>
                <a:latin typeface="Calibri" panose="020F0502020204030204" pitchFamily="34" charset="0"/>
                <a:ea typeface="Calibri" panose="020F0502020204030204" pitchFamily="34" charset="0"/>
                <a:cs typeface="Times New Roman" panose="02020603050405020304" pitchFamily="18" charset="0"/>
              </a:rPr>
              <a:t>Vært og ansvarlig for vores fælles rum, ved ikke alt</a:t>
            </a:r>
          </a:p>
          <a:p>
            <a:pPr marL="0" indent="0">
              <a:buNone/>
            </a:pPr>
            <a:endParaRPr lang="da-DK" sz="18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da-DK" sz="1800" b="1" dirty="0">
                <a:effectLst/>
                <a:latin typeface="Calibri" panose="020F0502020204030204" pitchFamily="34" charset="0"/>
                <a:ea typeface="Calibri" panose="020F0502020204030204" pitchFamily="34" charset="0"/>
                <a:cs typeface="Times New Roman" panose="02020603050405020304" pitchFamily="18" charset="0"/>
              </a:rPr>
              <a:t>Fælles værdier og aftaler for dagen: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da-DK" sz="1800" dirty="0">
                <a:effectLst/>
                <a:latin typeface="Calibri" panose="020F0502020204030204" pitchFamily="34" charset="0"/>
                <a:ea typeface="Calibri" panose="020F0502020204030204" pitchFamily="34" charset="0"/>
                <a:cs typeface="Times New Roman" panose="02020603050405020304" pitchFamily="18" charset="0"/>
              </a:rPr>
              <a:t>Rummelighed, nysgerrighed, omsorg og ligeværdighed</a:t>
            </a:r>
          </a:p>
          <a:p>
            <a:pPr marL="342900" lvl="0" indent="-342900">
              <a:buFont typeface="Arial" panose="020B0604020202020204" pitchFamily="34" charset="0"/>
              <a:buChar char="•"/>
              <a:tabLst>
                <a:tab pos="457200" algn="l"/>
              </a:tabLst>
            </a:pPr>
            <a:r>
              <a:rPr lang="da-DK" sz="1800" dirty="0">
                <a:effectLst/>
                <a:latin typeface="Calibri" panose="020F0502020204030204" pitchFamily="34" charset="0"/>
                <a:ea typeface="Calibri" panose="020F0502020204030204" pitchFamily="34" charset="0"/>
                <a:cs typeface="Times New Roman" panose="02020603050405020304" pitchFamily="18" charset="0"/>
              </a:rPr>
              <a:t>Man må spørge om alt, og man må gerne blive klogere…</a:t>
            </a:r>
          </a:p>
          <a:p>
            <a:pPr marL="342900" lvl="0" indent="-342900">
              <a:buFont typeface="Arial" panose="020B0604020202020204" pitchFamily="34" charset="0"/>
              <a:buChar char="•"/>
              <a:tabLst>
                <a:tab pos="457200" algn="l"/>
              </a:tabLst>
            </a:pPr>
            <a:r>
              <a:rPr lang="da-DK" sz="1800" dirty="0">
                <a:effectLst/>
                <a:latin typeface="Calibri" panose="020F0502020204030204" pitchFamily="34" charset="0"/>
                <a:ea typeface="Calibri" panose="020F0502020204030204" pitchFamily="34" charset="0"/>
                <a:cs typeface="Times New Roman" panose="02020603050405020304" pitchFamily="18" charset="0"/>
              </a:rPr>
              <a:t>Forskelligheder og uenigheder er ok </a:t>
            </a:r>
          </a:p>
          <a:p>
            <a:pPr marL="342900" lvl="0" indent="-342900">
              <a:buFont typeface="Arial" panose="020B0604020202020204" pitchFamily="34" charset="0"/>
              <a:buChar char="•"/>
              <a:tabLst>
                <a:tab pos="457200" algn="l"/>
              </a:tabLst>
            </a:pPr>
            <a:r>
              <a:rPr lang="da-DK" sz="1800" dirty="0">
                <a:effectLst/>
                <a:latin typeface="Calibri" panose="020F0502020204030204" pitchFamily="34" charset="0"/>
                <a:ea typeface="Calibri" panose="020F0502020204030204" pitchFamily="34" charset="0"/>
                <a:cs typeface="Times New Roman" panose="02020603050405020304" pitchFamily="18" charset="0"/>
              </a:rPr>
              <a:t>Tænk over egne grænser i samtalerne</a:t>
            </a:r>
          </a:p>
          <a:p>
            <a:endParaRPr lang="da-DK" dirty="0"/>
          </a:p>
        </p:txBody>
      </p:sp>
    </p:spTree>
    <p:extLst>
      <p:ext uri="{BB962C8B-B14F-4D97-AF65-F5344CB8AC3E}">
        <p14:creationId xmlns:p14="http://schemas.microsoft.com/office/powerpoint/2010/main" val="164025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26F6B4-4DB5-212F-FCB0-42E6E9F992E1}"/>
              </a:ext>
            </a:extLst>
          </p:cNvPr>
          <p:cNvSpPr>
            <a:spLocks noGrp="1"/>
          </p:cNvSpPr>
          <p:nvPr>
            <p:ph type="title"/>
          </p:nvPr>
        </p:nvSpPr>
        <p:spPr/>
        <p:txBody>
          <a:bodyPr/>
          <a:lstStyle/>
          <a:p>
            <a:r>
              <a:rPr lang="da-DK" b="1" dirty="0">
                <a:solidFill>
                  <a:srgbClr val="7030A0"/>
                </a:solidFill>
              </a:rPr>
              <a:t>Citat om det særlige rum</a:t>
            </a:r>
          </a:p>
        </p:txBody>
      </p:sp>
      <p:sp>
        <p:nvSpPr>
          <p:cNvPr id="3" name="Pladsholder til indhold 2">
            <a:extLst>
              <a:ext uri="{FF2B5EF4-FFF2-40B4-BE49-F238E27FC236}">
                <a16:creationId xmlns:a16="http://schemas.microsoft.com/office/drawing/2014/main" id="{5CA03F3E-52AD-F75C-1317-C43638CDFB21}"/>
              </a:ext>
            </a:extLst>
          </p:cNvPr>
          <p:cNvSpPr>
            <a:spLocks noGrp="1"/>
          </p:cNvSpPr>
          <p:nvPr>
            <p:ph idx="1"/>
          </p:nvPr>
        </p:nvSpPr>
        <p:spPr/>
        <p:txBody>
          <a:bodyPr/>
          <a:lstStyle/>
          <a:p>
            <a:r>
              <a:rPr lang="da-DK" sz="2800" dirty="0">
                <a:effectLst/>
                <a:latin typeface="Calibri" panose="020F0502020204030204" pitchFamily="34" charset="0"/>
                <a:ea typeface="Calibri" panose="020F0502020204030204" pitchFamily="34" charset="0"/>
                <a:cs typeface="Times New Roman" panose="02020603050405020304" pitchFamily="18" charset="0"/>
              </a:rPr>
              <a:t>Dette felt giver ”særlige pædagogiske og læringsmæssige udfordringer for mange undervisere (…) Man må oftest håndtere stærke holdninger, personlige, sensitive og intime erfaringer, til hvilke der knytter sig en vis berøringsangst, tabuisering og måske endda traumatiske oplevelser.” (s. 18 i ”Køn, seksualitet og mangfoldighed” ). </a:t>
            </a:r>
          </a:p>
          <a:p>
            <a:endParaRPr lang="da-DK" dirty="0"/>
          </a:p>
        </p:txBody>
      </p:sp>
    </p:spTree>
    <p:extLst>
      <p:ext uri="{BB962C8B-B14F-4D97-AF65-F5344CB8AC3E}">
        <p14:creationId xmlns:p14="http://schemas.microsoft.com/office/powerpoint/2010/main" val="51233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0B95A9-53E3-AEF7-CA4F-7B5917911D83}"/>
              </a:ext>
            </a:extLst>
          </p:cNvPr>
          <p:cNvSpPr>
            <a:spLocks noGrp="1"/>
          </p:cNvSpPr>
          <p:nvPr>
            <p:ph type="title"/>
          </p:nvPr>
        </p:nvSpPr>
        <p:spPr/>
        <p:txBody>
          <a:bodyPr>
            <a:normAutofit/>
          </a:bodyPr>
          <a:lstStyle/>
          <a:p>
            <a:r>
              <a:rPr lang="da-DK" sz="4000" b="1" dirty="0">
                <a:solidFill>
                  <a:srgbClr val="7030A0"/>
                </a:solidFill>
              </a:rPr>
              <a:t>En ændret rolle og relation?</a:t>
            </a:r>
          </a:p>
        </p:txBody>
      </p:sp>
      <p:sp>
        <p:nvSpPr>
          <p:cNvPr id="3" name="Pladsholder til indhold 2">
            <a:extLst>
              <a:ext uri="{FF2B5EF4-FFF2-40B4-BE49-F238E27FC236}">
                <a16:creationId xmlns:a16="http://schemas.microsoft.com/office/drawing/2014/main" id="{0C177242-D64D-ED8A-417D-E8C87253C095}"/>
              </a:ext>
            </a:extLst>
          </p:cNvPr>
          <p:cNvSpPr>
            <a:spLocks noGrp="1"/>
          </p:cNvSpPr>
          <p:nvPr>
            <p:ph idx="1"/>
          </p:nvPr>
        </p:nvSpPr>
        <p:spPr/>
        <p:txBody>
          <a:bodyPr>
            <a:normAutofit/>
          </a:bodyPr>
          <a:lstStyle/>
          <a:p>
            <a:pPr marL="0" indent="0">
              <a:buNone/>
            </a:pPr>
            <a:r>
              <a:rPr lang="da-DK" sz="1800" dirty="0"/>
              <a:t>Mettes projektledelse på skoleudviklingsprojektet ”Seksuel dannelse </a:t>
            </a:r>
            <a:r>
              <a:rPr lang="da-DK" sz="1800" i="1" dirty="0"/>
              <a:t>i</a:t>
            </a:r>
            <a:r>
              <a:rPr lang="da-DK" sz="1800" dirty="0"/>
              <a:t> og </a:t>
            </a:r>
            <a:r>
              <a:rPr lang="da-DK" sz="1800" i="1" dirty="0"/>
              <a:t>af</a:t>
            </a:r>
            <a:r>
              <a:rPr lang="da-DK" sz="1800" dirty="0"/>
              <a:t> højskolebevægelsen” og især arbejdet med bog -&gt; refleksion over rolle og relation til eleverne i fx sit fag ”Køn, krop og seksualitet”:</a:t>
            </a:r>
          </a:p>
          <a:p>
            <a:pPr marL="0" indent="0">
              <a:buNone/>
            </a:pPr>
            <a:endParaRPr lang="da-DK" sz="1800" dirty="0"/>
          </a:p>
          <a:p>
            <a:r>
              <a:rPr lang="da-DK" sz="1800" dirty="0">
                <a:latin typeface="Calibri" panose="020F0502020204030204" pitchFamily="34" charset="0"/>
                <a:ea typeface="Calibri" panose="020F0502020204030204" pitchFamily="34" charset="0"/>
                <a:cs typeface="Times New Roman" panose="02020603050405020304" pitchFamily="18" charset="0"/>
              </a:rPr>
              <a:t>Hvordan skaber man et trygt og tillidsfuldt rum for eleverne i arbejdet med seksuel dannelse i fx seksualundervisning?</a:t>
            </a:r>
          </a:p>
          <a:p>
            <a:endParaRPr lang="da-DK" sz="1800" dirty="0">
              <a:latin typeface="Calibri" panose="020F0502020204030204" pitchFamily="34" charset="0"/>
              <a:ea typeface="Calibri" panose="020F0502020204030204" pitchFamily="34" charset="0"/>
              <a:cs typeface="Times New Roman" panose="02020603050405020304" pitchFamily="18" charset="0"/>
            </a:endParaRPr>
          </a:p>
          <a:p>
            <a:r>
              <a:rPr lang="da-DK" sz="1800" dirty="0">
                <a:latin typeface="Calibri" panose="020F0502020204030204" pitchFamily="34" charset="0"/>
                <a:ea typeface="Calibri" panose="020F0502020204030204" pitchFamily="34" charset="0"/>
                <a:cs typeface="Times New Roman" panose="02020603050405020304" pitchFamily="18" charset="0"/>
              </a:rPr>
              <a:t>H</a:t>
            </a:r>
            <a:r>
              <a:rPr lang="da-DK" sz="1800" dirty="0">
                <a:effectLst/>
                <a:latin typeface="Calibri" panose="020F0502020204030204" pitchFamily="34" charset="0"/>
                <a:ea typeface="Calibri" panose="020F0502020204030204" pitchFamily="34" charset="0"/>
                <a:cs typeface="Times New Roman" panose="02020603050405020304" pitchFamily="18" charset="0"/>
              </a:rPr>
              <a:t>vordan balancerer man det med </a:t>
            </a:r>
            <a:r>
              <a:rPr lang="da-DK" sz="1800" dirty="0">
                <a:latin typeface="Calibri" panose="020F0502020204030204" pitchFamily="34" charset="0"/>
                <a:ea typeface="Calibri" panose="020F0502020204030204" pitchFamily="34" charset="0"/>
                <a:cs typeface="Times New Roman" panose="02020603050405020304" pitchFamily="18" charset="0"/>
              </a:rPr>
              <a:t>den højskolepædagogiske tradition for levende vekselvirkning mellem lærere og elever, hvor det ses som en pædagogisk kvalitet, at man sætter sig selv på spil som menneske i mødet med eleverne? </a:t>
            </a:r>
          </a:p>
          <a:p>
            <a:endParaRPr lang="da-DK" sz="1800" dirty="0">
              <a:latin typeface="Calibri" panose="020F0502020204030204" pitchFamily="34" charset="0"/>
              <a:ea typeface="Calibri" panose="020F0502020204030204" pitchFamily="34" charset="0"/>
              <a:cs typeface="Times New Roman" panose="02020603050405020304" pitchFamily="18" charset="0"/>
            </a:endParaRPr>
          </a:p>
          <a:p>
            <a:r>
              <a:rPr lang="da-DK" sz="1800" dirty="0">
                <a:latin typeface="Calibri" panose="020F0502020204030204" pitchFamily="34" charset="0"/>
                <a:ea typeface="Calibri" panose="020F0502020204030204" pitchFamily="34" charset="0"/>
                <a:cs typeface="Times New Roman" panose="02020603050405020304" pitchFamily="18" charset="0"/>
              </a:rPr>
              <a:t>Hvor går grænsen for, hvad man må sige og gøre? </a:t>
            </a:r>
            <a:r>
              <a:rPr lang="da-DK" sz="1800" dirty="0">
                <a:effectLst/>
                <a:latin typeface="Calibri" panose="020F0502020204030204" pitchFamily="34" charset="0"/>
                <a:ea typeface="Calibri" panose="020F0502020204030204" pitchFamily="34" charset="0"/>
                <a:cs typeface="Times New Roman" panose="02020603050405020304" pitchFamily="18" charset="0"/>
              </a:rPr>
              <a:t>Kan man fx bedre snakke om sin egen grad af seksuel lyst med eleverne i fx keramikundervisningen end i et decideret seksualundervisningsfag?</a:t>
            </a:r>
          </a:p>
          <a:p>
            <a:endParaRPr lang="da-DK"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820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D4BBAC-42F0-F416-822B-EA8972D73081}"/>
              </a:ext>
            </a:extLst>
          </p:cNvPr>
          <p:cNvSpPr>
            <a:spLocks noGrp="1"/>
          </p:cNvSpPr>
          <p:nvPr>
            <p:ph type="title"/>
          </p:nvPr>
        </p:nvSpPr>
        <p:spPr/>
        <p:txBody>
          <a:bodyPr>
            <a:normAutofit/>
          </a:bodyPr>
          <a:lstStyle/>
          <a:p>
            <a:r>
              <a:rPr lang="da-DK" sz="4000" b="1" dirty="0">
                <a:solidFill>
                  <a:srgbClr val="7030A0"/>
                </a:solidFill>
              </a:rPr>
              <a:t>Joachims praksisfortælling</a:t>
            </a:r>
          </a:p>
        </p:txBody>
      </p:sp>
      <p:sp>
        <p:nvSpPr>
          <p:cNvPr id="3" name="Pladsholder til indhold 2">
            <a:extLst>
              <a:ext uri="{FF2B5EF4-FFF2-40B4-BE49-F238E27FC236}">
                <a16:creationId xmlns:a16="http://schemas.microsoft.com/office/drawing/2014/main" id="{A57DB76E-B31B-8DA5-58A2-4ECE63DAA027}"/>
              </a:ext>
            </a:extLst>
          </p:cNvPr>
          <p:cNvSpPr>
            <a:spLocks noGrp="1"/>
          </p:cNvSpPr>
          <p:nvPr>
            <p:ph idx="1"/>
          </p:nvPr>
        </p:nvSpPr>
        <p:spPr/>
        <p:txBody>
          <a:bodyPr/>
          <a:lstStyle/>
          <a:p>
            <a:pPr marL="0" indent="0">
              <a:buNone/>
            </a:pPr>
            <a:r>
              <a:rPr lang="da-DK" sz="1800" dirty="0">
                <a:latin typeface="Calibri" panose="020F0502020204030204" pitchFamily="34" charset="0"/>
                <a:ea typeface="Calibri" panose="020F0502020204030204" pitchFamily="34" charset="0"/>
                <a:cs typeface="Times New Roman" panose="02020603050405020304" pitchFamily="18" charset="0"/>
              </a:rPr>
              <a:t>Plenumsamtale</a:t>
            </a:r>
            <a:r>
              <a:rPr lang="da-DK"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r>
              <a:rPr lang="da-DK" sz="1800" dirty="0">
                <a:effectLst/>
                <a:latin typeface="Calibri" panose="020F0502020204030204" pitchFamily="34" charset="0"/>
                <a:ea typeface="Calibri" panose="020F0502020204030204" pitchFamily="34" charset="0"/>
                <a:cs typeface="Times New Roman" panose="02020603050405020304" pitchFamily="18" charset="0"/>
              </a:rPr>
              <a:t>Hvor på balancegangen står Joachims historie? </a:t>
            </a:r>
          </a:p>
          <a:p>
            <a:r>
              <a:rPr lang="da-DK" sz="1800" dirty="0">
                <a:effectLst/>
                <a:latin typeface="Calibri" panose="020F0502020204030204" pitchFamily="34" charset="0"/>
                <a:ea typeface="Calibri" panose="020F0502020204030204" pitchFamily="34" charset="0"/>
                <a:cs typeface="Times New Roman" panose="02020603050405020304" pitchFamily="18" charset="0"/>
              </a:rPr>
              <a:t>Hvilke potentialer rummer den i forhold til elevernes seksuelle dannelse? </a:t>
            </a:r>
          </a:p>
          <a:p>
            <a:r>
              <a:rPr lang="da-DK" sz="1800" dirty="0">
                <a:effectLst/>
                <a:latin typeface="Calibri" panose="020F0502020204030204" pitchFamily="34" charset="0"/>
                <a:ea typeface="Calibri" panose="020F0502020204030204" pitchFamily="34" charset="0"/>
                <a:cs typeface="Times New Roman" panose="02020603050405020304" pitchFamily="18" charset="0"/>
              </a:rPr>
              <a:t>Hvilke </a:t>
            </a:r>
            <a:r>
              <a:rPr lang="da-DK" sz="1800" dirty="0" err="1">
                <a:effectLst/>
                <a:latin typeface="Calibri" panose="020F0502020204030204" pitchFamily="34" charset="0"/>
                <a:ea typeface="Calibri" panose="020F0502020204030204" pitchFamily="34" charset="0"/>
                <a:cs typeface="Times New Roman" panose="02020603050405020304" pitchFamily="18" charset="0"/>
              </a:rPr>
              <a:t>faldgrupper</a:t>
            </a:r>
            <a:r>
              <a:rPr lang="da-DK" sz="1800" dirty="0">
                <a:effectLst/>
                <a:latin typeface="Calibri" panose="020F0502020204030204" pitchFamily="34" charset="0"/>
                <a:ea typeface="Calibri" panose="020F0502020204030204" pitchFamily="34" charset="0"/>
                <a:cs typeface="Times New Roman" panose="02020603050405020304" pitchFamily="18" charset="0"/>
              </a:rPr>
              <a:t> rummer den i forhold til elevernes seksuelle dannelse?</a:t>
            </a:r>
          </a:p>
          <a:p>
            <a:endParaRPr lang="da-DK"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Tree>
    <p:extLst>
      <p:ext uri="{BB962C8B-B14F-4D97-AF65-F5344CB8AC3E}">
        <p14:creationId xmlns:p14="http://schemas.microsoft.com/office/powerpoint/2010/main" val="171821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6DF3DA-7A8B-D260-88C2-871FDDBBBA2A}"/>
              </a:ext>
            </a:extLst>
          </p:cNvPr>
          <p:cNvSpPr>
            <a:spLocks noGrp="1"/>
          </p:cNvSpPr>
          <p:nvPr>
            <p:ph type="title"/>
          </p:nvPr>
        </p:nvSpPr>
        <p:spPr/>
        <p:txBody>
          <a:bodyPr>
            <a:normAutofit/>
          </a:bodyPr>
          <a:lstStyle/>
          <a:p>
            <a:r>
              <a:rPr lang="da-DK" sz="4000" b="1" dirty="0">
                <a:solidFill>
                  <a:srgbClr val="7030A0"/>
                </a:solidFill>
              </a:rPr>
              <a:t>Udveksling</a:t>
            </a:r>
          </a:p>
        </p:txBody>
      </p:sp>
      <p:sp>
        <p:nvSpPr>
          <p:cNvPr id="3" name="Pladsholder til indhold 2">
            <a:extLst>
              <a:ext uri="{FF2B5EF4-FFF2-40B4-BE49-F238E27FC236}">
                <a16:creationId xmlns:a16="http://schemas.microsoft.com/office/drawing/2014/main" id="{C5CC5E5A-AD3D-E00D-D045-6772AF1350FB}"/>
              </a:ext>
            </a:extLst>
          </p:cNvPr>
          <p:cNvSpPr>
            <a:spLocks noGrp="1"/>
          </p:cNvSpPr>
          <p:nvPr>
            <p:ph idx="1"/>
          </p:nvPr>
        </p:nvSpPr>
        <p:spPr/>
        <p:txBody>
          <a:bodyPr/>
          <a:lstStyle/>
          <a:p>
            <a:pPr marL="0" indent="0">
              <a:buNone/>
            </a:pPr>
            <a:r>
              <a:rPr lang="da-DK" sz="1800" dirty="0">
                <a:effectLst/>
                <a:latin typeface="Calibri" panose="020F0502020204030204" pitchFamily="34" charset="0"/>
                <a:ea typeface="Calibri" panose="020F0502020204030204" pitchFamily="34" charset="0"/>
                <a:cs typeface="Times New Roman" panose="02020603050405020304" pitchFamily="18" charset="0"/>
              </a:rPr>
              <a:t>Gruppesamtale (20 min):</a:t>
            </a:r>
          </a:p>
          <a:p>
            <a:r>
              <a:rPr lang="da-DK" sz="1800" dirty="0">
                <a:effectLst/>
                <a:latin typeface="Calibri" panose="020F0502020204030204" pitchFamily="34" charset="0"/>
                <a:ea typeface="Calibri" panose="020F0502020204030204" pitchFamily="34" charset="0"/>
                <a:cs typeface="Times New Roman" panose="02020603050405020304" pitchFamily="18" charset="0"/>
              </a:rPr>
              <a:t>Hvornår har du skulle gå balancegang på området for seksuel dannelse? Del dilemmafyldte praksisfortællinger. Ex </a:t>
            </a:r>
            <a:r>
              <a:rPr lang="da-DK" sz="1800">
                <a:effectLst/>
                <a:latin typeface="Calibri" panose="020F0502020204030204" pitchFamily="34" charset="0"/>
                <a:ea typeface="Calibri" panose="020F0502020204030204" pitchFamily="34" charset="0"/>
                <a:cs typeface="Times New Roman" panose="02020603050405020304" pitchFamily="18" charset="0"/>
              </a:rPr>
              <a:t>Simon Lægsgaards ms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054854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F71F2B-0138-C165-9B58-0FDF450F6855}"/>
              </a:ext>
            </a:extLst>
          </p:cNvPr>
          <p:cNvSpPr>
            <a:spLocks noGrp="1"/>
          </p:cNvSpPr>
          <p:nvPr>
            <p:ph type="title"/>
          </p:nvPr>
        </p:nvSpPr>
        <p:spPr/>
        <p:txBody>
          <a:bodyPr/>
          <a:lstStyle/>
          <a:p>
            <a:r>
              <a:rPr lang="da-DK" sz="4400" b="1" dirty="0">
                <a:solidFill>
                  <a:srgbClr val="7030A0"/>
                </a:solidFill>
              </a:rPr>
              <a:t>Fælles udarbejdelse af pejlemærker</a:t>
            </a:r>
            <a:endParaRPr lang="da-DK" dirty="0"/>
          </a:p>
        </p:txBody>
      </p:sp>
      <p:sp>
        <p:nvSpPr>
          <p:cNvPr id="3" name="Pladsholder til indhold 2">
            <a:extLst>
              <a:ext uri="{FF2B5EF4-FFF2-40B4-BE49-F238E27FC236}">
                <a16:creationId xmlns:a16="http://schemas.microsoft.com/office/drawing/2014/main" id="{2DC7D9EE-1F33-1A9B-5631-42A4CF9C1A6B}"/>
              </a:ext>
            </a:extLst>
          </p:cNvPr>
          <p:cNvSpPr>
            <a:spLocks noGrp="1"/>
          </p:cNvSpPr>
          <p:nvPr>
            <p:ph idx="1"/>
          </p:nvPr>
        </p:nvSpPr>
        <p:spPr/>
        <p:txBody>
          <a:bodyPr/>
          <a:lstStyle/>
          <a:p>
            <a:pPr marL="0" indent="0">
              <a:buNone/>
            </a:pPr>
            <a:r>
              <a:rPr lang="da-DK" sz="1800" dirty="0">
                <a:latin typeface="Calibri" panose="020F0502020204030204" pitchFamily="34" charset="0"/>
                <a:ea typeface="Calibri" panose="020F0502020204030204" pitchFamily="34" charset="0"/>
                <a:cs typeface="Times New Roman" panose="02020603050405020304" pitchFamily="18" charset="0"/>
              </a:rPr>
              <a:t>H</a:t>
            </a:r>
            <a:r>
              <a:rPr lang="da-DK" sz="1800" dirty="0">
                <a:effectLst/>
                <a:latin typeface="Calibri" panose="020F0502020204030204" pitchFamily="34" charset="0"/>
                <a:ea typeface="Calibri" panose="020F0502020204030204" pitchFamily="34" charset="0"/>
                <a:cs typeface="Times New Roman" panose="02020603050405020304" pitchFamily="18" charset="0"/>
              </a:rPr>
              <a:t>vordan træder man som lærer ind i det her felt, hvordan navigerer man, hvad skal man være særligt obs på </a:t>
            </a:r>
            <a:r>
              <a:rPr lang="da-DK" sz="1800" dirty="0" err="1">
                <a:effectLst/>
                <a:latin typeface="Calibri" panose="020F0502020204030204" pitchFamily="34" charset="0"/>
                <a:ea typeface="Calibri" panose="020F0502020204030204" pitchFamily="34" charset="0"/>
                <a:cs typeface="Times New Roman" panose="02020603050405020304" pitchFamily="18" charset="0"/>
              </a:rPr>
              <a:t>etc</a:t>
            </a:r>
            <a:r>
              <a:rPr lang="da-DK" sz="1800" dirty="0">
                <a:effectLst/>
                <a:latin typeface="Calibri" panose="020F0502020204030204" pitchFamily="34" charset="0"/>
                <a:ea typeface="Calibri" panose="020F0502020204030204" pitchFamily="34" charset="0"/>
                <a:cs typeface="Times New Roman" panose="02020603050405020304" pitchFamily="18" charset="0"/>
              </a:rPr>
              <a:t>:</a:t>
            </a:r>
            <a:endParaRPr lang="da-DK" dirty="0"/>
          </a:p>
        </p:txBody>
      </p:sp>
    </p:spTree>
    <p:extLst>
      <p:ext uri="{BB962C8B-B14F-4D97-AF65-F5344CB8AC3E}">
        <p14:creationId xmlns:p14="http://schemas.microsoft.com/office/powerpoint/2010/main" val="72430885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E325CCD51005C4481DA83011129F229" ma:contentTypeVersion="16" ma:contentTypeDescription="Opret et nyt dokument." ma:contentTypeScope="" ma:versionID="93b6c10c4a262a5e09676ffa281f9a5b">
  <xsd:schema xmlns:xsd="http://www.w3.org/2001/XMLSchema" xmlns:xs="http://www.w3.org/2001/XMLSchema" xmlns:p="http://schemas.microsoft.com/office/2006/metadata/properties" xmlns:ns2="5eeda8d1-feb0-4b20-bedb-bdde6c14ea97" xmlns:ns3="a74fd038-c977-4c0e-b475-a29d12076730" targetNamespace="http://schemas.microsoft.com/office/2006/metadata/properties" ma:root="true" ma:fieldsID="268cc8df5102db0a8bfd25a18dac7284" ns2:_="" ns3:_="">
    <xsd:import namespace="5eeda8d1-feb0-4b20-bedb-bdde6c14ea97"/>
    <xsd:import namespace="a74fd038-c977-4c0e-b475-a29d120767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eda8d1-feb0-4b20-bedb-bdde6c14ea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139865a5-77df-40a2-bec3-191f625844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74fd038-c977-4c0e-b475-a29d12076730"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eff4fd4c-4757-4a45-83a3-ca9238a33fdf}" ma:internalName="TaxCatchAll" ma:showField="CatchAllData" ma:web="a74fd038-c977-4c0e-b475-a29d120767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74fd038-c977-4c0e-b475-a29d12076730" xsi:nil="true"/>
    <lcf76f155ced4ddcb4097134ff3c332f xmlns="5eeda8d1-feb0-4b20-bedb-bdde6c14ea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F935C84-BAC8-4FA7-91C1-F7E154884D08}"/>
</file>

<file path=customXml/itemProps2.xml><?xml version="1.0" encoding="utf-8"?>
<ds:datastoreItem xmlns:ds="http://schemas.openxmlformats.org/officeDocument/2006/customXml" ds:itemID="{2F01882C-E5D9-4094-A59A-0B3F08E69066}"/>
</file>

<file path=customXml/itemProps3.xml><?xml version="1.0" encoding="utf-8"?>
<ds:datastoreItem xmlns:ds="http://schemas.openxmlformats.org/officeDocument/2006/customXml" ds:itemID="{F94AB527-64B0-48EE-92CE-7547BBE63B97}"/>
</file>

<file path=docProps/app.xml><?xml version="1.0" encoding="utf-8"?>
<Properties xmlns="http://schemas.openxmlformats.org/officeDocument/2006/extended-properties" xmlns:vt="http://schemas.openxmlformats.org/officeDocument/2006/docPropsVTypes">
  <TotalTime>2781</TotalTime>
  <Words>491</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Calibri Light</vt:lpstr>
      <vt:lpstr>Office-tema</vt:lpstr>
      <vt:lpstr>”Om at gå en balancegang  – seksuel dannelse på højskole” </vt:lpstr>
      <vt:lpstr>WHO-definition af seksualitet</vt:lpstr>
      <vt:lpstr>  Fælles spilleregler for formiddagen -&gt; Gøre os umage med hinanden  </vt:lpstr>
      <vt:lpstr>Citat om det særlige rum</vt:lpstr>
      <vt:lpstr>En ændret rolle og relation?</vt:lpstr>
      <vt:lpstr>Joachims praksisfortælling</vt:lpstr>
      <vt:lpstr>Udveksling</vt:lpstr>
      <vt:lpstr>Fælles udarbejdelse af pejlemærker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at gå en balancegang  – seksuel dannelse på højskole” </dc:title>
  <dc:creator>Mette Øyås Madsen</dc:creator>
  <cp:lastModifiedBy>Mette Øyås Madsen</cp:lastModifiedBy>
  <cp:revision>6</cp:revision>
  <dcterms:created xsi:type="dcterms:W3CDTF">2022-10-04T08:20:01Z</dcterms:created>
  <dcterms:modified xsi:type="dcterms:W3CDTF">2022-10-07T09:33:05Z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0x0101005E325CCD51005C4481DA83011129F229</vt:lpwstr>
  </property>
</Properties>
</file>